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27" roundtripDataSignature="AMtx7mjsyKm/PC5SZja8ImMPpTzqdUhFE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7" Type="http://customschemas.google.com/relationships/presentationmetadata" Target="meta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" name="Google Shape;31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" name="Google Shape;45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슬라이드" showMasterSp="0">
  <p:cSld name="제목 슬라이드">
    <p:bg>
      <p:bgPr>
        <a:solidFill>
          <a:srgbClr val="FFFFFF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23"/>
          <p:cNvSpPr txBox="1"/>
          <p:nvPr>
            <p:ph type="ctrTitle"/>
          </p:nvPr>
        </p:nvSpPr>
        <p:spPr>
          <a:xfrm>
            <a:off x="3779912" y="3842259"/>
            <a:ext cx="9144000" cy="1109985"/>
          </a:xfrm>
          <a:prstGeom prst="rect">
            <a:avLst/>
          </a:prstGeom>
          <a:solidFill>
            <a:srgbClr val="F8FCFE">
              <a:alpha val="56862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algun Gothic"/>
              <a:buNone/>
              <a:defRPr b="0" sz="2800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descr="사진, 앉아있는, 화면, 작은이(가) 표시된 사진&#10;&#10;자동 생성된 설명" id="18" name="Google Shape;18;p23"/>
          <p:cNvPicPr preferRelativeResize="0"/>
          <p:nvPr/>
        </p:nvPicPr>
        <p:blipFill rotWithShape="1">
          <a:blip r:embed="rId2">
            <a:alphaModFix/>
          </a:blip>
          <a:srcRect b="88849" l="0" r="1667" t="0"/>
          <a:stretch/>
        </p:blipFill>
        <p:spPr>
          <a:xfrm>
            <a:off x="5308199" y="104101"/>
            <a:ext cx="3797053" cy="639355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23"/>
          <p:cNvSpPr txBox="1"/>
          <p:nvPr>
            <p:ph idx="1" type="body"/>
          </p:nvPr>
        </p:nvSpPr>
        <p:spPr>
          <a:xfrm>
            <a:off x="4499992" y="5061627"/>
            <a:ext cx="4752528" cy="1224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SzPts val="2400"/>
              <a:buFont typeface="Noto Sans Symbols"/>
              <a:buChar char="▪"/>
              <a:defRPr b="1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23"/>
          <p:cNvSpPr/>
          <p:nvPr/>
        </p:nvSpPr>
        <p:spPr>
          <a:xfrm>
            <a:off x="0" y="0"/>
            <a:ext cx="2160240" cy="6858000"/>
          </a:xfrm>
          <a:prstGeom prst="rect">
            <a:avLst/>
          </a:prstGeom>
          <a:solidFill>
            <a:srgbClr val="0C3A72"/>
          </a:solidFill>
          <a:ln cap="flat" cmpd="sng" w="25400">
            <a:solidFill>
              <a:srgbClr val="0C3A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" name="Google Shape;21;p23"/>
          <p:cNvSpPr/>
          <p:nvPr/>
        </p:nvSpPr>
        <p:spPr>
          <a:xfrm>
            <a:off x="4175448" y="4797152"/>
            <a:ext cx="4968552" cy="45719"/>
          </a:xfrm>
          <a:prstGeom prst="rect">
            <a:avLst/>
          </a:prstGeom>
          <a:solidFill>
            <a:srgbClr val="0C3A7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제목 슬라이드" showMasterSp="0">
  <p:cSld name="1_제목 슬라이드">
    <p:bg>
      <p:bgPr>
        <a:solidFill>
          <a:srgbClr val="FFFFFF"/>
        </a:solid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사진, 앉아있는, 화면, 작은이(가) 표시된 사진&#10;&#10;자동 생성된 설명" id="23" name="Google Shape;23;p24"/>
          <p:cNvPicPr preferRelativeResize="0"/>
          <p:nvPr/>
        </p:nvPicPr>
        <p:blipFill rotWithShape="1">
          <a:blip r:embed="rId2">
            <a:alphaModFix/>
          </a:blip>
          <a:srcRect b="88849" l="0" r="1667" t="0"/>
          <a:stretch/>
        </p:blipFill>
        <p:spPr>
          <a:xfrm>
            <a:off x="5308199" y="104101"/>
            <a:ext cx="3797053" cy="639355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24"/>
          <p:cNvSpPr/>
          <p:nvPr/>
        </p:nvSpPr>
        <p:spPr>
          <a:xfrm>
            <a:off x="0" y="0"/>
            <a:ext cx="2160240" cy="6858000"/>
          </a:xfrm>
          <a:prstGeom prst="rect">
            <a:avLst/>
          </a:prstGeom>
          <a:solidFill>
            <a:srgbClr val="0C3A72"/>
          </a:solidFill>
          <a:ln cap="flat" cmpd="sng" w="25400">
            <a:solidFill>
              <a:srgbClr val="0C3A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" name="Google Shape;25;p24"/>
          <p:cNvSpPr txBox="1"/>
          <p:nvPr>
            <p:ph type="title"/>
          </p:nvPr>
        </p:nvSpPr>
        <p:spPr>
          <a:xfrm>
            <a:off x="241176" y="172143"/>
            <a:ext cx="8579296" cy="41805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just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Arial"/>
              <a:buNone/>
              <a:defRPr>
                <a:solidFill>
                  <a:srgbClr val="595959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24"/>
          <p:cNvSpPr txBox="1"/>
          <p:nvPr>
            <p:ph idx="11" type="ftr"/>
          </p:nvPr>
        </p:nvSpPr>
        <p:spPr>
          <a:xfrm>
            <a:off x="7884368" y="6492875"/>
            <a:ext cx="120314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24"/>
          <p:cNvSpPr txBox="1"/>
          <p:nvPr>
            <p:ph idx="12" type="sldNum"/>
          </p:nvPr>
        </p:nvSpPr>
        <p:spPr>
          <a:xfrm>
            <a:off x="149970" y="6494041"/>
            <a:ext cx="965646" cy="3639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8" name="Google Shape;28;p24"/>
          <p:cNvSpPr/>
          <p:nvPr/>
        </p:nvSpPr>
        <p:spPr>
          <a:xfrm>
            <a:off x="107205" y="711363"/>
            <a:ext cx="8886825" cy="5867322"/>
          </a:xfrm>
          <a:prstGeom prst="roundRect">
            <a:avLst>
              <a:gd fmla="val 1949" name="adj"/>
            </a:avLst>
          </a:prstGeom>
          <a:solidFill>
            <a:schemeClr val="lt1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8FCFE">
            <a:alpha val="56862"/>
          </a:srgbClr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2"/>
          <p:cNvSpPr/>
          <p:nvPr/>
        </p:nvSpPr>
        <p:spPr>
          <a:xfrm>
            <a:off x="128588" y="658022"/>
            <a:ext cx="8886825" cy="5867322"/>
          </a:xfrm>
          <a:prstGeom prst="roundRect">
            <a:avLst>
              <a:gd fmla="val 1949" name="adj"/>
            </a:avLst>
          </a:prstGeom>
          <a:solidFill>
            <a:schemeClr val="lt1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" name="Google Shape;11;p22"/>
          <p:cNvSpPr txBox="1"/>
          <p:nvPr>
            <p:ph type="title"/>
          </p:nvPr>
        </p:nvSpPr>
        <p:spPr>
          <a:xfrm>
            <a:off x="241176" y="172143"/>
            <a:ext cx="8579296" cy="418058"/>
          </a:xfrm>
          <a:prstGeom prst="rect">
            <a:avLst/>
          </a:prstGeom>
          <a:solidFill>
            <a:srgbClr val="F8FCFE">
              <a:alpha val="56862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just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2" name="Google Shape;12;p22"/>
          <p:cNvSpPr txBox="1"/>
          <p:nvPr>
            <p:ph idx="1" type="body"/>
          </p:nvPr>
        </p:nvSpPr>
        <p:spPr>
          <a:xfrm>
            <a:off x="251520" y="1073689"/>
            <a:ext cx="8568952" cy="54726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marR="0" rtl="0" algn="l">
              <a:spcBef>
                <a:spcPts val="48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Noto Sans Symbols"/>
              <a:buChar char="▪"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spcBef>
                <a:spcPts val="40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spcBef>
                <a:spcPts val="40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3" name="Google Shape;13;p22"/>
          <p:cNvSpPr txBox="1"/>
          <p:nvPr>
            <p:ph idx="11" type="ftr"/>
          </p:nvPr>
        </p:nvSpPr>
        <p:spPr>
          <a:xfrm>
            <a:off x="7884368" y="6492875"/>
            <a:ext cx="120314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4" name="Google Shape;14;p22"/>
          <p:cNvSpPr txBox="1"/>
          <p:nvPr>
            <p:ph idx="12" type="sldNum"/>
          </p:nvPr>
        </p:nvSpPr>
        <p:spPr>
          <a:xfrm>
            <a:off x="149970" y="6494041"/>
            <a:ext cx="965646" cy="3639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사진, 앉아있는, 화면, 작은이(가) 표시된 사진&#10;&#10;자동 생성된 설명" id="15" name="Google Shape;15;p22"/>
          <p:cNvPicPr preferRelativeResize="0"/>
          <p:nvPr/>
        </p:nvPicPr>
        <p:blipFill rotWithShape="1">
          <a:blip r:embed="rId1">
            <a:alphaModFix/>
          </a:blip>
          <a:srcRect b="88849" l="0" r="1667" t="0"/>
          <a:stretch/>
        </p:blipFill>
        <p:spPr>
          <a:xfrm>
            <a:off x="5308199" y="104101"/>
            <a:ext cx="3797053" cy="639355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Relationship Id="rId4" Type="http://schemas.openxmlformats.org/officeDocument/2006/relationships/image" Target="../media/image1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9.png"/><Relationship Id="rId4" Type="http://schemas.openxmlformats.org/officeDocument/2006/relationships/image" Target="../media/image2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"/>
          <p:cNvSpPr txBox="1"/>
          <p:nvPr>
            <p:ph idx="1" type="body"/>
          </p:nvPr>
        </p:nvSpPr>
        <p:spPr>
          <a:xfrm>
            <a:off x="4391472" y="4869160"/>
            <a:ext cx="4752528" cy="1224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 COMPUTER VISION LAB</a:t>
            </a:r>
            <a:endParaRPr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SzPts val="2400"/>
              <a:buNone/>
            </a:pPr>
            <a:r>
              <a:rPr lang="en-US"/>
              <a:t>		22211226  JHNam</a:t>
            </a:r>
            <a:endParaRPr/>
          </a:p>
        </p:txBody>
      </p:sp>
      <p:sp>
        <p:nvSpPr>
          <p:cNvPr id="34" name="Google Shape;34;p1"/>
          <p:cNvSpPr txBox="1"/>
          <p:nvPr/>
        </p:nvSpPr>
        <p:spPr>
          <a:xfrm>
            <a:off x="4065113" y="4005064"/>
            <a:ext cx="9144000" cy="110998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algun Gothic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" name="Google Shape;35;p1"/>
          <p:cNvSpPr txBox="1"/>
          <p:nvPr>
            <p:ph type="ctrTitle"/>
          </p:nvPr>
        </p:nvSpPr>
        <p:spPr>
          <a:xfrm>
            <a:off x="2195736" y="3757350"/>
            <a:ext cx="6948264" cy="1109985"/>
          </a:xfrm>
          <a:prstGeom prst="rect">
            <a:avLst/>
          </a:prstGeom>
          <a:solidFill>
            <a:srgbClr val="F8FCFE">
              <a:alpha val="56862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None/>
            </a:pPr>
            <a:r>
              <a:rPr lang="en-US" sz="2000"/>
              <a:t>SegNet : A Deep Convolutional Encoder-Decoder Architecture for Image Segmentation, IEEE Transaction 2017</a:t>
            </a:r>
            <a:endParaRPr sz="20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0"/>
          <p:cNvSpPr txBox="1"/>
          <p:nvPr>
            <p:ph type="title"/>
          </p:nvPr>
        </p:nvSpPr>
        <p:spPr>
          <a:xfrm>
            <a:off x="241176" y="172143"/>
            <a:ext cx="8579296" cy="41805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Arial"/>
              <a:buNone/>
            </a:pPr>
            <a:r>
              <a:rPr lang="en-US" sz="2400"/>
              <a:t>Architecture</a:t>
            </a:r>
            <a:endParaRPr/>
          </a:p>
        </p:txBody>
      </p:sp>
      <p:sp>
        <p:nvSpPr>
          <p:cNvPr id="103" name="Google Shape;103;p10"/>
          <p:cNvSpPr txBox="1"/>
          <p:nvPr>
            <p:ph idx="12" type="sldNum"/>
          </p:nvPr>
        </p:nvSpPr>
        <p:spPr>
          <a:xfrm>
            <a:off x="149970" y="6494041"/>
            <a:ext cx="965646" cy="3639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4" name="Google Shape;104;p10"/>
          <p:cNvSpPr txBox="1"/>
          <p:nvPr/>
        </p:nvSpPr>
        <p:spPr>
          <a:xfrm>
            <a:off x="251520" y="908720"/>
            <a:ext cx="8568952" cy="5472608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-639" r="0" t="-556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latin typeface="Malgun Gothic"/>
                <a:ea typeface="Malgun Gothic"/>
                <a:cs typeface="Malgun Gothic"/>
                <a:sym typeface="Malgun Gothic"/>
              </a:rPr>
              <a:t> 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1"/>
          <p:cNvSpPr txBox="1"/>
          <p:nvPr>
            <p:ph type="title"/>
          </p:nvPr>
        </p:nvSpPr>
        <p:spPr>
          <a:xfrm>
            <a:off x="241176" y="172143"/>
            <a:ext cx="8579296" cy="41805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Arial"/>
              <a:buNone/>
            </a:pPr>
            <a:r>
              <a:rPr lang="en-US" sz="2400"/>
              <a:t>Architecture</a:t>
            </a:r>
            <a:endParaRPr/>
          </a:p>
        </p:txBody>
      </p:sp>
      <p:sp>
        <p:nvSpPr>
          <p:cNvPr id="110" name="Google Shape;110;p11"/>
          <p:cNvSpPr txBox="1"/>
          <p:nvPr>
            <p:ph idx="12" type="sldNum"/>
          </p:nvPr>
        </p:nvSpPr>
        <p:spPr>
          <a:xfrm>
            <a:off x="149970" y="6494041"/>
            <a:ext cx="965646" cy="3639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1" name="Google Shape;111;p11"/>
          <p:cNvSpPr txBox="1"/>
          <p:nvPr/>
        </p:nvSpPr>
        <p:spPr>
          <a:xfrm>
            <a:off x="251520" y="908720"/>
            <a:ext cx="8568952" cy="5472608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-639" r="0" t="-556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Malgun Gothic"/>
                <a:ea typeface="Malgun Gothic"/>
                <a:cs typeface="Malgun Gothic"/>
                <a:sym typeface="Malgun Gothic"/>
              </a:rPr>
              <a:t> 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2"/>
          <p:cNvSpPr txBox="1"/>
          <p:nvPr>
            <p:ph type="title"/>
          </p:nvPr>
        </p:nvSpPr>
        <p:spPr>
          <a:xfrm>
            <a:off x="241176" y="172143"/>
            <a:ext cx="8579296" cy="41805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Arial"/>
              <a:buNone/>
            </a:pPr>
            <a:r>
              <a:rPr lang="en-US" sz="2400"/>
              <a:t>Architecture</a:t>
            </a:r>
            <a:endParaRPr/>
          </a:p>
        </p:txBody>
      </p:sp>
      <p:sp>
        <p:nvSpPr>
          <p:cNvPr id="117" name="Google Shape;117;p12"/>
          <p:cNvSpPr txBox="1"/>
          <p:nvPr>
            <p:ph idx="12" type="sldNum"/>
          </p:nvPr>
        </p:nvSpPr>
        <p:spPr>
          <a:xfrm>
            <a:off x="149970" y="6494041"/>
            <a:ext cx="965646" cy="3639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8" name="Google Shape;118;p12"/>
          <p:cNvSpPr txBox="1"/>
          <p:nvPr/>
        </p:nvSpPr>
        <p:spPr>
          <a:xfrm>
            <a:off x="251520" y="908720"/>
            <a:ext cx="8568952" cy="54726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Noto Sans Symbols"/>
              <a:buChar char="▪"/>
            </a:pPr>
            <a:r>
              <a:rPr b="1"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Decoder Variants</a:t>
            </a:r>
            <a:endParaRPr b="1"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1" marL="742950" marR="0" rtl="0" algn="l">
              <a:spcBef>
                <a:spcPts val="320"/>
              </a:spcBef>
              <a:spcAft>
                <a:spcPts val="0"/>
              </a:spcAft>
              <a:buClr>
                <a:srgbClr val="C00000"/>
              </a:buClr>
              <a:buSzPts val="1600"/>
              <a:buFont typeface="Noto Sans Symbols"/>
              <a:buChar char="▪"/>
            </a:pPr>
            <a:r>
              <a:rPr b="1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FCN-Basic-NoAddition</a:t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2" marL="1200150" marR="0" rtl="0" algn="l">
              <a:spcBef>
                <a:spcPts val="320"/>
              </a:spcBef>
              <a:spcAft>
                <a:spcPts val="0"/>
              </a:spcAft>
              <a:buClr>
                <a:srgbClr val="C00000"/>
              </a:buClr>
              <a:buSzPts val="1600"/>
              <a:buFont typeface="Noto Sans Symbols"/>
              <a:buChar char="▪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FCN Decoder ⇒ Need to store encoder feature maps during inference</a:t>
            </a:r>
            <a:endParaRPr/>
          </a:p>
          <a:p>
            <a:pPr indent="-285750" lvl="3" marL="1657350" marR="0" rtl="0" algn="l">
              <a:spcBef>
                <a:spcPts val="320"/>
              </a:spcBef>
              <a:spcAft>
                <a:spcPts val="0"/>
              </a:spcAft>
              <a:buClr>
                <a:srgbClr val="C00000"/>
              </a:buClr>
              <a:buSzPts val="1600"/>
              <a:buFont typeface="Noto Sans Symbols"/>
              <a:buChar char="▪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Memory Usage ↑ ⇒ Not applicable for embedded system</a:t>
            </a:r>
            <a:endParaRPr/>
          </a:p>
          <a:p>
            <a:pPr indent="-285750" lvl="2" marL="1200150" marR="0" rtl="0" algn="l">
              <a:spcBef>
                <a:spcPts val="320"/>
              </a:spcBef>
              <a:spcAft>
                <a:spcPts val="0"/>
              </a:spcAft>
              <a:buClr>
                <a:srgbClr val="C00000"/>
              </a:buClr>
              <a:buSzPts val="1600"/>
              <a:buFont typeface="Noto Sans Symbols"/>
              <a:buChar char="▪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Apply Dimensionality Reduction : 64 feature maps(11MB) → 11 feature maps(1.9MB)</a:t>
            </a:r>
            <a:endParaRPr/>
          </a:p>
          <a:p>
            <a:pPr indent="-285750" lvl="3" marL="1657350" marR="0" rtl="0" algn="l">
              <a:spcBef>
                <a:spcPts val="320"/>
              </a:spcBef>
              <a:spcAft>
                <a:spcPts val="0"/>
              </a:spcAft>
              <a:buClr>
                <a:srgbClr val="C00000"/>
              </a:buClr>
              <a:buSzPts val="1600"/>
              <a:buFont typeface="Noto Sans Symbols"/>
              <a:buChar char="▪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SegNet : Save only Max Pooling indices ⇒ Require only </a:t>
            </a:r>
            <a:r>
              <a:rPr b="1" i="1" lang="en-US" sz="16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0.17MB</a:t>
            </a: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indent="-285750" lvl="2" marL="1200150" marR="0" rtl="0" algn="l">
              <a:spcBef>
                <a:spcPts val="320"/>
              </a:spcBef>
              <a:spcAft>
                <a:spcPts val="0"/>
              </a:spcAft>
              <a:buClr>
                <a:srgbClr val="C00000"/>
              </a:buClr>
              <a:buSzPts val="1600"/>
              <a:buFont typeface="Noto Sans Symbols"/>
              <a:buChar char="▪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Discard feature map addition step ⇒ </a:t>
            </a:r>
            <a:r>
              <a:rPr b="1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FCN-Basic-NoAddition</a:t>
            </a:r>
            <a:endParaRPr b="1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1" marL="742950" marR="0" rtl="0" algn="l">
              <a:spcBef>
                <a:spcPts val="320"/>
              </a:spcBef>
              <a:spcAft>
                <a:spcPts val="0"/>
              </a:spcAft>
              <a:buClr>
                <a:srgbClr val="C00000"/>
              </a:buClr>
              <a:buSzPts val="1600"/>
              <a:buFont typeface="Noto Sans Symbols"/>
              <a:buChar char="▪"/>
            </a:pPr>
            <a:r>
              <a:rPr b="1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Bilinear-Interpolation</a:t>
            </a:r>
            <a:endParaRPr/>
          </a:p>
          <a:p>
            <a:pPr indent="-285750" lvl="1" marL="742950" marR="0" rtl="0" algn="l">
              <a:spcBef>
                <a:spcPts val="320"/>
              </a:spcBef>
              <a:spcAft>
                <a:spcPts val="0"/>
              </a:spcAft>
              <a:buClr>
                <a:srgbClr val="C00000"/>
              </a:buClr>
              <a:buSzPts val="1600"/>
              <a:buFont typeface="Noto Sans Symbols"/>
              <a:buChar char="▪"/>
            </a:pPr>
            <a:r>
              <a:rPr b="1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SegNet-Basic-EncoderAddition</a:t>
            </a:r>
            <a:endParaRPr b="1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2" marL="1200150" marR="0" rtl="0" algn="l">
              <a:spcBef>
                <a:spcPts val="320"/>
              </a:spcBef>
              <a:spcAft>
                <a:spcPts val="0"/>
              </a:spcAft>
              <a:buClr>
                <a:srgbClr val="C00000"/>
              </a:buClr>
              <a:buSzPts val="1600"/>
              <a:buFont typeface="Noto Sans Symbols"/>
              <a:buChar char="▪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Add 64 encoder feature maps at each layer to the corresponding output feature maps at each layer to the corresponding output feature maps from the SegNet decoder to create a more memory intensive.</a:t>
            </a:r>
            <a:endParaRPr/>
          </a:p>
          <a:p>
            <a:pPr indent="-285750" lvl="1" marL="742950" marR="0" rtl="0" algn="l">
              <a:spcBef>
                <a:spcPts val="320"/>
              </a:spcBef>
              <a:spcAft>
                <a:spcPts val="0"/>
              </a:spcAft>
              <a:buClr>
                <a:srgbClr val="C00000"/>
              </a:buClr>
              <a:buSzPts val="1600"/>
              <a:buFont typeface="Noto Sans Symbols"/>
              <a:buChar char="▪"/>
            </a:pPr>
            <a:r>
              <a:rPr b="1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FCN-Basic-NoDimReduction</a:t>
            </a:r>
            <a:endParaRPr b="1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2" marL="1200150" marR="0" rtl="0" algn="l">
              <a:spcBef>
                <a:spcPts val="320"/>
              </a:spcBef>
              <a:spcAft>
                <a:spcPts val="0"/>
              </a:spcAft>
              <a:buClr>
                <a:srgbClr val="C00000"/>
              </a:buClr>
              <a:buSzPts val="1600"/>
              <a:buFont typeface="Noto Sans Symbols"/>
              <a:buChar char="▪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More Memory Intensive FCN-Basic Variant</a:t>
            </a:r>
            <a:endParaRPr/>
          </a:p>
          <a:p>
            <a:pPr indent="-285750" lvl="1" marL="742950" marR="0" rtl="0" algn="l">
              <a:spcBef>
                <a:spcPts val="320"/>
              </a:spcBef>
              <a:spcAft>
                <a:spcPts val="0"/>
              </a:spcAft>
              <a:buClr>
                <a:srgbClr val="C00000"/>
              </a:buClr>
              <a:buSzPts val="1600"/>
              <a:buFont typeface="Noto Sans Symbols"/>
              <a:buChar char="▪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Other Generic Variant : Replication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3"/>
          <p:cNvSpPr txBox="1"/>
          <p:nvPr>
            <p:ph type="title"/>
          </p:nvPr>
        </p:nvSpPr>
        <p:spPr>
          <a:xfrm>
            <a:off x="241176" y="172143"/>
            <a:ext cx="8579296" cy="41805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Arial"/>
              <a:buNone/>
            </a:pPr>
            <a:r>
              <a:rPr lang="en-US" sz="2400"/>
              <a:t>Architecture</a:t>
            </a:r>
            <a:endParaRPr/>
          </a:p>
        </p:txBody>
      </p:sp>
      <p:sp>
        <p:nvSpPr>
          <p:cNvPr id="124" name="Google Shape;124;p13"/>
          <p:cNvSpPr txBox="1"/>
          <p:nvPr>
            <p:ph idx="12" type="sldNum"/>
          </p:nvPr>
        </p:nvSpPr>
        <p:spPr>
          <a:xfrm>
            <a:off x="149970" y="6494041"/>
            <a:ext cx="965646" cy="3639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5" name="Google Shape;125;p13"/>
          <p:cNvSpPr txBox="1"/>
          <p:nvPr/>
        </p:nvSpPr>
        <p:spPr>
          <a:xfrm>
            <a:off x="251520" y="908720"/>
            <a:ext cx="8568952" cy="5472608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-639" r="0" t="-556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Malgun Gothic"/>
                <a:ea typeface="Malgun Gothic"/>
                <a:cs typeface="Malgun Gothic"/>
                <a:sym typeface="Malgun Gothic"/>
              </a:rPr>
              <a:t> </a:t>
            </a:r>
            <a:endParaRPr/>
          </a:p>
        </p:txBody>
      </p:sp>
      <p:pic>
        <p:nvPicPr>
          <p:cNvPr descr="CamVid Dataset | Papers With Code" id="126" name="Google Shape;126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32040" y="590201"/>
            <a:ext cx="4172659" cy="31683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4"/>
          <p:cNvSpPr txBox="1"/>
          <p:nvPr>
            <p:ph type="title"/>
          </p:nvPr>
        </p:nvSpPr>
        <p:spPr>
          <a:xfrm>
            <a:off x="241176" y="172143"/>
            <a:ext cx="8579296" cy="41805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Arial"/>
              <a:buNone/>
            </a:pPr>
            <a:r>
              <a:rPr lang="en-US" sz="2400"/>
              <a:t>Architecture</a:t>
            </a:r>
            <a:endParaRPr/>
          </a:p>
        </p:txBody>
      </p:sp>
      <p:sp>
        <p:nvSpPr>
          <p:cNvPr id="132" name="Google Shape;132;p14"/>
          <p:cNvSpPr txBox="1"/>
          <p:nvPr>
            <p:ph idx="12" type="sldNum"/>
          </p:nvPr>
        </p:nvSpPr>
        <p:spPr>
          <a:xfrm>
            <a:off x="149970" y="6494041"/>
            <a:ext cx="965646" cy="3639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3" name="Google Shape;133;p14"/>
          <p:cNvSpPr txBox="1"/>
          <p:nvPr/>
        </p:nvSpPr>
        <p:spPr>
          <a:xfrm>
            <a:off x="251520" y="908720"/>
            <a:ext cx="8568952" cy="54726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Noto Sans Symbols"/>
              <a:buChar char="▪"/>
            </a:pPr>
            <a:r>
              <a:rPr b="1"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Analysis</a:t>
            </a:r>
            <a:endParaRPr b="1"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1" marL="742950" marR="0" rtl="0" algn="l">
              <a:spcBef>
                <a:spcPts val="320"/>
              </a:spcBef>
              <a:spcAft>
                <a:spcPts val="0"/>
              </a:spcAft>
              <a:buClr>
                <a:srgbClr val="C00000"/>
              </a:buClr>
              <a:buSzPts val="1600"/>
              <a:buFont typeface="Noto Sans Symbols"/>
              <a:buChar char="▪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Compare the quantitative performance of the different decoder</a:t>
            </a:r>
            <a:endParaRPr/>
          </a:p>
          <a:p>
            <a:pPr indent="-285750" lvl="1" marL="742950" marR="0" rtl="0" algn="l">
              <a:spcBef>
                <a:spcPts val="320"/>
              </a:spcBef>
              <a:spcAft>
                <a:spcPts val="0"/>
              </a:spcAft>
              <a:buClr>
                <a:srgbClr val="C00000"/>
              </a:buClr>
              <a:buSzPts val="1600"/>
              <a:buFont typeface="Noto Sans Symbols"/>
              <a:buChar char="▪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Performance Measure</a:t>
            </a:r>
            <a:endParaRPr/>
          </a:p>
          <a:p>
            <a:pPr indent="-285750" lvl="2" marL="1200150" marR="0" rtl="0" algn="l">
              <a:spcBef>
                <a:spcPts val="320"/>
              </a:spcBef>
              <a:spcAft>
                <a:spcPts val="0"/>
              </a:spcAft>
              <a:buClr>
                <a:srgbClr val="C00000"/>
              </a:buClr>
              <a:buSzPts val="1600"/>
              <a:buFont typeface="Noto Sans Symbols"/>
              <a:buChar char="▪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Global Accuracy(G) : Measures the percentage of pixels correctly classified in the dataset</a:t>
            </a:r>
            <a:endParaRPr/>
          </a:p>
          <a:p>
            <a:pPr indent="-285750" lvl="2" marL="1200150" marR="0" rtl="0" algn="l">
              <a:spcBef>
                <a:spcPts val="320"/>
              </a:spcBef>
              <a:spcAft>
                <a:spcPts val="0"/>
              </a:spcAft>
              <a:buClr>
                <a:srgbClr val="C00000"/>
              </a:buClr>
              <a:buSzPts val="1600"/>
              <a:buFont typeface="Noto Sans Symbols"/>
              <a:buChar char="▪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Class Average Accuracy(C) : Mean of the predictive accuracy over all classes</a:t>
            </a:r>
            <a:endParaRPr/>
          </a:p>
          <a:p>
            <a:pPr indent="-285750" lvl="2" marL="1200150" marR="0" rtl="0" algn="l">
              <a:spcBef>
                <a:spcPts val="320"/>
              </a:spcBef>
              <a:spcAft>
                <a:spcPts val="0"/>
              </a:spcAft>
              <a:buClr>
                <a:srgbClr val="C00000"/>
              </a:buClr>
              <a:buSzPts val="1600"/>
              <a:buFont typeface="Noto Sans Symbols"/>
              <a:buChar char="▪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mIoU, Boundary F1 Score</a:t>
            </a:r>
            <a:endParaRPr/>
          </a:p>
          <a:p>
            <a:pPr indent="-285750" lvl="1" marL="742950" marR="0" rtl="0" algn="l">
              <a:spcBef>
                <a:spcPts val="320"/>
              </a:spcBef>
              <a:spcAft>
                <a:spcPts val="0"/>
              </a:spcAft>
              <a:buClr>
                <a:srgbClr val="C00000"/>
              </a:buClr>
              <a:buSzPts val="1600"/>
              <a:buFont typeface="Noto Sans Symbols"/>
              <a:buChar char="▪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Overall Numerical Result</a:t>
            </a:r>
            <a:endParaRPr/>
          </a:p>
        </p:txBody>
      </p:sp>
      <p:pic>
        <p:nvPicPr>
          <p:cNvPr id="134" name="Google Shape;134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7524" y="3222304"/>
            <a:ext cx="8568952" cy="34537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5"/>
          <p:cNvSpPr txBox="1"/>
          <p:nvPr>
            <p:ph type="title"/>
          </p:nvPr>
        </p:nvSpPr>
        <p:spPr>
          <a:xfrm>
            <a:off x="241176" y="172143"/>
            <a:ext cx="8579296" cy="41805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Arial"/>
              <a:buNone/>
            </a:pPr>
            <a:r>
              <a:rPr lang="en-US" sz="2400"/>
              <a:t>Benchmarking</a:t>
            </a:r>
            <a:endParaRPr/>
          </a:p>
        </p:txBody>
      </p:sp>
      <p:sp>
        <p:nvSpPr>
          <p:cNvPr id="140" name="Google Shape;140;p15"/>
          <p:cNvSpPr txBox="1"/>
          <p:nvPr>
            <p:ph idx="12" type="sldNum"/>
          </p:nvPr>
        </p:nvSpPr>
        <p:spPr>
          <a:xfrm>
            <a:off x="149970" y="6494041"/>
            <a:ext cx="965646" cy="3639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1" name="Google Shape;141;p15"/>
          <p:cNvSpPr txBox="1"/>
          <p:nvPr/>
        </p:nvSpPr>
        <p:spPr>
          <a:xfrm>
            <a:off x="251520" y="908720"/>
            <a:ext cx="8568952" cy="54726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Noto Sans Symbols"/>
              <a:buChar char="▪"/>
            </a:pPr>
            <a:r>
              <a:rPr b="1"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Road Scene Segmentation</a:t>
            </a:r>
            <a:endParaRPr b="1"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2" name="Google Shape;142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32179" y="1196752"/>
            <a:ext cx="5197290" cy="53725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6"/>
          <p:cNvSpPr txBox="1"/>
          <p:nvPr>
            <p:ph type="title"/>
          </p:nvPr>
        </p:nvSpPr>
        <p:spPr>
          <a:xfrm>
            <a:off x="241176" y="172143"/>
            <a:ext cx="8579296" cy="41805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Arial"/>
              <a:buNone/>
            </a:pPr>
            <a:r>
              <a:rPr lang="en-US" sz="2400"/>
              <a:t>Benchmarking</a:t>
            </a:r>
            <a:endParaRPr/>
          </a:p>
        </p:txBody>
      </p:sp>
      <p:sp>
        <p:nvSpPr>
          <p:cNvPr id="148" name="Google Shape;148;p16"/>
          <p:cNvSpPr txBox="1"/>
          <p:nvPr>
            <p:ph idx="12" type="sldNum"/>
          </p:nvPr>
        </p:nvSpPr>
        <p:spPr>
          <a:xfrm>
            <a:off x="149970" y="6494041"/>
            <a:ext cx="965646" cy="3639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9" name="Google Shape;149;p16"/>
          <p:cNvSpPr txBox="1"/>
          <p:nvPr/>
        </p:nvSpPr>
        <p:spPr>
          <a:xfrm>
            <a:off x="251520" y="908720"/>
            <a:ext cx="8568952" cy="54726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Noto Sans Symbols"/>
              <a:buChar char="▪"/>
            </a:pPr>
            <a:r>
              <a:rPr b="1"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Road Scene Segmentation</a:t>
            </a:r>
            <a:endParaRPr b="1"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테이블이(가) 표시된 사진&#10;&#10;자동 생성된 설명" id="150" name="Google Shape;150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" y="1741659"/>
            <a:ext cx="9144000" cy="38067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7"/>
          <p:cNvSpPr txBox="1"/>
          <p:nvPr>
            <p:ph type="title"/>
          </p:nvPr>
        </p:nvSpPr>
        <p:spPr>
          <a:xfrm>
            <a:off x="241176" y="172143"/>
            <a:ext cx="8579296" cy="41805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Arial"/>
              <a:buNone/>
            </a:pPr>
            <a:r>
              <a:rPr lang="en-US" sz="2400"/>
              <a:t>Benchmarking</a:t>
            </a:r>
            <a:endParaRPr/>
          </a:p>
        </p:txBody>
      </p:sp>
      <p:sp>
        <p:nvSpPr>
          <p:cNvPr id="156" name="Google Shape;156;p17"/>
          <p:cNvSpPr txBox="1"/>
          <p:nvPr>
            <p:ph idx="12" type="sldNum"/>
          </p:nvPr>
        </p:nvSpPr>
        <p:spPr>
          <a:xfrm>
            <a:off x="149970" y="6494041"/>
            <a:ext cx="965646" cy="3639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7" name="Google Shape;157;p17"/>
          <p:cNvSpPr txBox="1"/>
          <p:nvPr/>
        </p:nvSpPr>
        <p:spPr>
          <a:xfrm>
            <a:off x="251520" y="908720"/>
            <a:ext cx="8568952" cy="54726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Noto Sans Symbols"/>
              <a:buChar char="▪"/>
            </a:pPr>
            <a:r>
              <a:rPr b="1"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Road Scene Segmentation</a:t>
            </a:r>
            <a:endParaRPr b="1"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테이블이(가) 표시된 사진&#10;&#10;자동 생성된 설명" id="158" name="Google Shape;158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178732"/>
            <a:ext cx="9144000" cy="25005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8"/>
          <p:cNvSpPr txBox="1"/>
          <p:nvPr>
            <p:ph type="title"/>
          </p:nvPr>
        </p:nvSpPr>
        <p:spPr>
          <a:xfrm>
            <a:off x="241176" y="172143"/>
            <a:ext cx="8579296" cy="41805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Arial"/>
              <a:buNone/>
            </a:pPr>
            <a:r>
              <a:rPr lang="en-US" sz="2400"/>
              <a:t>Benchmarking</a:t>
            </a:r>
            <a:endParaRPr/>
          </a:p>
        </p:txBody>
      </p:sp>
      <p:sp>
        <p:nvSpPr>
          <p:cNvPr id="164" name="Google Shape;164;p18"/>
          <p:cNvSpPr txBox="1"/>
          <p:nvPr>
            <p:ph idx="12" type="sldNum"/>
          </p:nvPr>
        </p:nvSpPr>
        <p:spPr>
          <a:xfrm>
            <a:off x="149970" y="6494041"/>
            <a:ext cx="965646" cy="3639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5" name="Google Shape;165;p18"/>
          <p:cNvSpPr txBox="1"/>
          <p:nvPr/>
        </p:nvSpPr>
        <p:spPr>
          <a:xfrm>
            <a:off x="251520" y="908720"/>
            <a:ext cx="8568952" cy="54726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Noto Sans Symbols"/>
              <a:buChar char="▪"/>
            </a:pPr>
            <a:r>
              <a:rPr b="1"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Sun RGB-D Indoor Scene</a:t>
            </a:r>
            <a:endParaRPr b="1"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6" name="Google Shape;166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810712"/>
            <a:ext cx="9144000" cy="34628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9"/>
          <p:cNvSpPr txBox="1"/>
          <p:nvPr>
            <p:ph type="title"/>
          </p:nvPr>
        </p:nvSpPr>
        <p:spPr>
          <a:xfrm>
            <a:off x="241176" y="172143"/>
            <a:ext cx="8579296" cy="41805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Arial"/>
              <a:buNone/>
            </a:pPr>
            <a:r>
              <a:rPr lang="en-US" sz="2400"/>
              <a:t>Benchmarking</a:t>
            </a:r>
            <a:endParaRPr/>
          </a:p>
        </p:txBody>
      </p:sp>
      <p:sp>
        <p:nvSpPr>
          <p:cNvPr id="172" name="Google Shape;172;p19"/>
          <p:cNvSpPr txBox="1"/>
          <p:nvPr>
            <p:ph idx="12" type="sldNum"/>
          </p:nvPr>
        </p:nvSpPr>
        <p:spPr>
          <a:xfrm>
            <a:off x="149970" y="6494041"/>
            <a:ext cx="965646" cy="3639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3" name="Google Shape;173;p19"/>
          <p:cNvSpPr txBox="1"/>
          <p:nvPr/>
        </p:nvSpPr>
        <p:spPr>
          <a:xfrm>
            <a:off x="251520" y="908720"/>
            <a:ext cx="8568952" cy="54726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Noto Sans Symbols"/>
              <a:buChar char="▪"/>
            </a:pPr>
            <a:r>
              <a:rPr b="1"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Sun RGB-D Indoor Scene</a:t>
            </a:r>
            <a:endParaRPr b="1"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테이블이(가) 표시된 사진&#10;&#10;자동 생성된 설명" id="174" name="Google Shape;174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253979"/>
            <a:ext cx="9144000" cy="23500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2"/>
          <p:cNvSpPr txBox="1"/>
          <p:nvPr>
            <p:ph type="title"/>
          </p:nvPr>
        </p:nvSpPr>
        <p:spPr>
          <a:xfrm>
            <a:off x="241176" y="172143"/>
            <a:ext cx="8579296" cy="41805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Arial"/>
              <a:buNone/>
            </a:pPr>
            <a:r>
              <a:rPr lang="en-US"/>
              <a:t>CONTENT</a:t>
            </a:r>
            <a:endParaRPr/>
          </a:p>
        </p:txBody>
      </p:sp>
      <p:sp>
        <p:nvSpPr>
          <p:cNvPr id="41" name="Google Shape;41;p2"/>
          <p:cNvSpPr txBox="1"/>
          <p:nvPr>
            <p:ph idx="12" type="sldNum"/>
          </p:nvPr>
        </p:nvSpPr>
        <p:spPr>
          <a:xfrm>
            <a:off x="149970" y="6494041"/>
            <a:ext cx="965646" cy="3639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2" name="Google Shape;42;p2"/>
          <p:cNvSpPr txBox="1"/>
          <p:nvPr/>
        </p:nvSpPr>
        <p:spPr>
          <a:xfrm>
            <a:off x="251520" y="908720"/>
            <a:ext cx="8568952" cy="54726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Noto Sans Symbols"/>
              <a:buChar char="▪"/>
            </a:pP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Introduction</a:t>
            </a:r>
            <a:endParaRPr/>
          </a:p>
          <a:p>
            <a:pPr indent="-342900" lvl="0" marL="342900" marR="0" rtl="0" algn="l">
              <a:spcBef>
                <a:spcPts val="40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Noto Sans Symbols"/>
              <a:buChar char="▪"/>
            </a:pP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Architecture</a:t>
            </a:r>
            <a:endParaRPr/>
          </a:p>
          <a:p>
            <a:pPr indent="-342900" lvl="0" marL="342900" marR="0" rtl="0" algn="l">
              <a:spcBef>
                <a:spcPts val="40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Noto Sans Symbols"/>
              <a:buChar char="▪"/>
            </a:pP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Benchmarking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0"/>
          <p:cNvSpPr txBox="1"/>
          <p:nvPr>
            <p:ph type="title"/>
          </p:nvPr>
        </p:nvSpPr>
        <p:spPr>
          <a:xfrm>
            <a:off x="241176" y="172143"/>
            <a:ext cx="8579296" cy="41805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Arial"/>
              <a:buNone/>
            </a:pPr>
            <a:r>
              <a:rPr lang="en-US" sz="2400"/>
              <a:t>Benchmarking</a:t>
            </a:r>
            <a:endParaRPr/>
          </a:p>
        </p:txBody>
      </p:sp>
      <p:sp>
        <p:nvSpPr>
          <p:cNvPr id="180" name="Google Shape;180;p20"/>
          <p:cNvSpPr txBox="1"/>
          <p:nvPr>
            <p:ph idx="12" type="sldNum"/>
          </p:nvPr>
        </p:nvSpPr>
        <p:spPr>
          <a:xfrm>
            <a:off x="149970" y="6494041"/>
            <a:ext cx="965646" cy="3639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1" name="Google Shape;181;p20"/>
          <p:cNvSpPr txBox="1"/>
          <p:nvPr/>
        </p:nvSpPr>
        <p:spPr>
          <a:xfrm>
            <a:off x="251520" y="908720"/>
            <a:ext cx="8568952" cy="54726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Noto Sans Symbols"/>
              <a:buChar char="▪"/>
            </a:pPr>
            <a:r>
              <a:rPr b="1"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Sun RGB-D Indoor Scene</a:t>
            </a:r>
            <a:endParaRPr b="1"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2" name="Google Shape;182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63688" y="1264860"/>
            <a:ext cx="5760640" cy="52291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1"/>
          <p:cNvSpPr txBox="1"/>
          <p:nvPr>
            <p:ph type="title"/>
          </p:nvPr>
        </p:nvSpPr>
        <p:spPr>
          <a:xfrm>
            <a:off x="241176" y="172143"/>
            <a:ext cx="8579296" cy="41805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Arial"/>
              <a:buNone/>
            </a:pPr>
            <a:r>
              <a:rPr lang="en-US" sz="2400"/>
              <a:t>Benchmarking</a:t>
            </a:r>
            <a:endParaRPr/>
          </a:p>
        </p:txBody>
      </p:sp>
      <p:sp>
        <p:nvSpPr>
          <p:cNvPr id="188" name="Google Shape;188;p21"/>
          <p:cNvSpPr txBox="1"/>
          <p:nvPr>
            <p:ph idx="12" type="sldNum"/>
          </p:nvPr>
        </p:nvSpPr>
        <p:spPr>
          <a:xfrm>
            <a:off x="149970" y="6494041"/>
            <a:ext cx="965646" cy="3639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9" name="Google Shape;189;p21"/>
          <p:cNvSpPr txBox="1"/>
          <p:nvPr/>
        </p:nvSpPr>
        <p:spPr>
          <a:xfrm>
            <a:off x="251520" y="908720"/>
            <a:ext cx="8568952" cy="54726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Noto Sans Symbols"/>
              <a:buChar char="▪"/>
            </a:pPr>
            <a:r>
              <a:rPr b="1"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Sun RGB-D Indoor Scene</a:t>
            </a:r>
            <a:endParaRPr b="1"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테이블이(가) 표시된 사진&#10;&#10;자동 생성된 설명" id="190" name="Google Shape;190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797187"/>
            <a:ext cx="9144000" cy="164236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테이블이(가) 표시된 사진&#10;&#10;자동 생성된 설명" id="191" name="Google Shape;191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41176" y="3785511"/>
            <a:ext cx="9144000" cy="18037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3"/>
          <p:cNvSpPr txBox="1"/>
          <p:nvPr>
            <p:ph type="title"/>
          </p:nvPr>
        </p:nvSpPr>
        <p:spPr>
          <a:xfrm>
            <a:off x="241176" y="172143"/>
            <a:ext cx="8579296" cy="41805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Arial"/>
              <a:buNone/>
            </a:pPr>
            <a:r>
              <a:rPr lang="en-US" sz="2400"/>
              <a:t>Introduction</a:t>
            </a:r>
            <a:endParaRPr/>
          </a:p>
        </p:txBody>
      </p:sp>
      <p:sp>
        <p:nvSpPr>
          <p:cNvPr id="48" name="Google Shape;48;p3"/>
          <p:cNvSpPr txBox="1"/>
          <p:nvPr>
            <p:ph idx="12" type="sldNum"/>
          </p:nvPr>
        </p:nvSpPr>
        <p:spPr>
          <a:xfrm>
            <a:off x="149970" y="6494041"/>
            <a:ext cx="965646" cy="3639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9" name="Google Shape;49;p3"/>
          <p:cNvSpPr txBox="1"/>
          <p:nvPr/>
        </p:nvSpPr>
        <p:spPr>
          <a:xfrm>
            <a:off x="251520" y="908720"/>
            <a:ext cx="8568952" cy="54726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Noto Sans Symbols"/>
              <a:buChar char="▪"/>
            </a:pP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Deep Learning Applications</a:t>
            </a:r>
            <a:endParaRPr/>
          </a:p>
          <a:p>
            <a:pPr indent="-285750" lvl="1" marL="742950" marR="0" rtl="0" algn="l">
              <a:spcBef>
                <a:spcPts val="320"/>
              </a:spcBef>
              <a:spcAft>
                <a:spcPts val="0"/>
              </a:spcAft>
              <a:buClr>
                <a:srgbClr val="C00000"/>
              </a:buClr>
              <a:buSzPts val="1600"/>
              <a:buFont typeface="Noto Sans Symbols"/>
              <a:buChar char="▪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Hand Written Digit Recognition</a:t>
            </a:r>
            <a:endParaRPr/>
          </a:p>
        </p:txBody>
      </p:sp>
      <p:pic>
        <p:nvPicPr>
          <p:cNvPr descr="Pytorch]MNIST DNN부터 CNN까지 | Code Brewer" id="50" name="Google Shape;50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75656" y="1550010"/>
            <a:ext cx="6480720" cy="48313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4"/>
          <p:cNvSpPr txBox="1"/>
          <p:nvPr>
            <p:ph type="title"/>
          </p:nvPr>
        </p:nvSpPr>
        <p:spPr>
          <a:xfrm>
            <a:off x="241176" y="172143"/>
            <a:ext cx="8579296" cy="41805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Arial"/>
              <a:buNone/>
            </a:pPr>
            <a:r>
              <a:rPr lang="en-US" sz="2400"/>
              <a:t>Introduction</a:t>
            </a:r>
            <a:endParaRPr/>
          </a:p>
        </p:txBody>
      </p:sp>
      <p:sp>
        <p:nvSpPr>
          <p:cNvPr id="56" name="Google Shape;56;p4"/>
          <p:cNvSpPr txBox="1"/>
          <p:nvPr>
            <p:ph idx="12" type="sldNum"/>
          </p:nvPr>
        </p:nvSpPr>
        <p:spPr>
          <a:xfrm>
            <a:off x="149970" y="6494041"/>
            <a:ext cx="965646" cy="3639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7" name="Google Shape;57;p4"/>
          <p:cNvSpPr txBox="1"/>
          <p:nvPr/>
        </p:nvSpPr>
        <p:spPr>
          <a:xfrm>
            <a:off x="251520" y="908720"/>
            <a:ext cx="8568952" cy="54726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Noto Sans Symbols"/>
              <a:buChar char="▪"/>
            </a:pP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Deep Learning Applications</a:t>
            </a:r>
            <a:endParaRPr/>
          </a:p>
          <a:p>
            <a:pPr indent="-285750" lvl="1" marL="742950" marR="0" rtl="0" algn="l">
              <a:spcBef>
                <a:spcPts val="320"/>
              </a:spcBef>
              <a:spcAft>
                <a:spcPts val="0"/>
              </a:spcAft>
              <a:buClr>
                <a:srgbClr val="C00000"/>
              </a:buClr>
              <a:buSzPts val="1600"/>
              <a:buFont typeface="Noto Sans Symbols"/>
              <a:buChar char="▪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Speech Recognition</a:t>
            </a:r>
            <a:endParaRPr/>
          </a:p>
        </p:txBody>
      </p:sp>
      <p:pic>
        <p:nvPicPr>
          <p:cNvPr descr="Speech Recognition Infographics Smart Home Voice Stock Vector (Royalty  Free) 768848461" id="58" name="Google Shape;58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2412" y="1628800"/>
            <a:ext cx="7416824" cy="46483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5"/>
          <p:cNvSpPr txBox="1"/>
          <p:nvPr>
            <p:ph type="title"/>
          </p:nvPr>
        </p:nvSpPr>
        <p:spPr>
          <a:xfrm>
            <a:off x="241176" y="172143"/>
            <a:ext cx="8579296" cy="41805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Arial"/>
              <a:buNone/>
            </a:pPr>
            <a:r>
              <a:rPr lang="en-US" sz="2400"/>
              <a:t>Introduction</a:t>
            </a:r>
            <a:endParaRPr/>
          </a:p>
        </p:txBody>
      </p:sp>
      <p:sp>
        <p:nvSpPr>
          <p:cNvPr id="64" name="Google Shape;64;p5"/>
          <p:cNvSpPr txBox="1"/>
          <p:nvPr>
            <p:ph idx="12" type="sldNum"/>
          </p:nvPr>
        </p:nvSpPr>
        <p:spPr>
          <a:xfrm>
            <a:off x="149970" y="6494041"/>
            <a:ext cx="965646" cy="3639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5" name="Google Shape;65;p5"/>
          <p:cNvSpPr txBox="1"/>
          <p:nvPr/>
        </p:nvSpPr>
        <p:spPr>
          <a:xfrm>
            <a:off x="251520" y="908720"/>
            <a:ext cx="8568952" cy="54726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Noto Sans Symbols"/>
              <a:buChar char="▪"/>
            </a:pP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Deep Learning Applications</a:t>
            </a:r>
            <a:endParaRPr/>
          </a:p>
          <a:p>
            <a:pPr indent="-285750" lvl="1" marL="742950" marR="0" rtl="0" algn="l">
              <a:spcBef>
                <a:spcPts val="320"/>
              </a:spcBef>
              <a:spcAft>
                <a:spcPts val="0"/>
              </a:spcAft>
              <a:buClr>
                <a:srgbClr val="C00000"/>
              </a:buClr>
              <a:buSzPts val="1600"/>
              <a:buFont typeface="Noto Sans Symbols"/>
              <a:buChar char="▪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Object Detection</a:t>
            </a:r>
            <a:endParaRPr/>
          </a:p>
        </p:txBody>
      </p:sp>
      <p:pic>
        <p:nvPicPr>
          <p:cNvPr descr="컴퓨터 교육개론 - 나만의 툴 - OpenCV" id="66" name="Google Shape;66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9552" y="1702918"/>
            <a:ext cx="7848872" cy="42463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6"/>
          <p:cNvSpPr txBox="1"/>
          <p:nvPr>
            <p:ph type="title"/>
          </p:nvPr>
        </p:nvSpPr>
        <p:spPr>
          <a:xfrm>
            <a:off x="241176" y="172143"/>
            <a:ext cx="8579296" cy="41805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Arial"/>
              <a:buNone/>
            </a:pPr>
            <a:r>
              <a:rPr lang="en-US" sz="2400"/>
              <a:t>Introduction</a:t>
            </a:r>
            <a:endParaRPr/>
          </a:p>
        </p:txBody>
      </p:sp>
      <p:sp>
        <p:nvSpPr>
          <p:cNvPr id="72" name="Google Shape;72;p6"/>
          <p:cNvSpPr txBox="1"/>
          <p:nvPr>
            <p:ph idx="12" type="sldNum"/>
          </p:nvPr>
        </p:nvSpPr>
        <p:spPr>
          <a:xfrm>
            <a:off x="149970" y="6494041"/>
            <a:ext cx="965646" cy="3639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3" name="Google Shape;73;p6"/>
          <p:cNvSpPr txBox="1"/>
          <p:nvPr/>
        </p:nvSpPr>
        <p:spPr>
          <a:xfrm>
            <a:off x="251520" y="908720"/>
            <a:ext cx="8568952" cy="54726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Noto Sans Symbols"/>
              <a:buChar char="▪"/>
            </a:pP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Deep Learning Applications</a:t>
            </a:r>
            <a:endParaRPr/>
          </a:p>
          <a:p>
            <a:pPr indent="-285750" lvl="1" marL="742950" marR="0" rtl="0" algn="l">
              <a:spcBef>
                <a:spcPts val="320"/>
              </a:spcBef>
              <a:spcAft>
                <a:spcPts val="0"/>
              </a:spcAft>
              <a:buClr>
                <a:srgbClr val="C00000"/>
              </a:buClr>
              <a:buSzPts val="1600"/>
              <a:buFont typeface="Noto Sans Symbols"/>
              <a:buChar char="▪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Segmentation</a:t>
            </a:r>
            <a:endParaRPr/>
          </a:p>
        </p:txBody>
      </p:sp>
      <p:pic>
        <p:nvPicPr>
          <p:cNvPr descr="A Beginner&amp;#39;s guide to Deep Learning based Semantic Segmentation using Keras  | Divam Gupta" id="74" name="Google Shape;74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2176" y="1772816"/>
            <a:ext cx="7899647" cy="39249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7"/>
          <p:cNvSpPr txBox="1"/>
          <p:nvPr>
            <p:ph type="title"/>
          </p:nvPr>
        </p:nvSpPr>
        <p:spPr>
          <a:xfrm>
            <a:off x="241176" y="172143"/>
            <a:ext cx="8579296" cy="41805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Arial"/>
              <a:buNone/>
            </a:pPr>
            <a:r>
              <a:rPr lang="en-US" sz="2400"/>
              <a:t>Introduction</a:t>
            </a:r>
            <a:endParaRPr/>
          </a:p>
        </p:txBody>
      </p:sp>
      <p:sp>
        <p:nvSpPr>
          <p:cNvPr id="80" name="Google Shape;80;p7"/>
          <p:cNvSpPr txBox="1"/>
          <p:nvPr>
            <p:ph idx="12" type="sldNum"/>
          </p:nvPr>
        </p:nvSpPr>
        <p:spPr>
          <a:xfrm>
            <a:off x="149970" y="6494041"/>
            <a:ext cx="965646" cy="3639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1" name="Google Shape;81;p7"/>
          <p:cNvSpPr txBox="1"/>
          <p:nvPr/>
        </p:nvSpPr>
        <p:spPr>
          <a:xfrm>
            <a:off x="251520" y="908720"/>
            <a:ext cx="8568952" cy="54726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Noto Sans Symbols"/>
              <a:buChar char="▪"/>
            </a:pP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Challenge in Segmentation</a:t>
            </a:r>
            <a:endParaRPr b="1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1" marL="742950" marR="0" rtl="0" algn="l">
              <a:spcBef>
                <a:spcPts val="320"/>
              </a:spcBef>
              <a:spcAft>
                <a:spcPts val="0"/>
              </a:spcAft>
              <a:buClr>
                <a:srgbClr val="C00000"/>
              </a:buClr>
              <a:buSzPts val="1600"/>
              <a:buFont typeface="Noto Sans Symbols"/>
              <a:buChar char="▪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Max Pooling + Subsampling ⇒ Feature map resolution ↓</a:t>
            </a:r>
            <a:endParaRPr/>
          </a:p>
          <a:p>
            <a:pPr indent="-285750" lvl="1" marL="742950" marR="0" rtl="0" algn="l">
              <a:spcBef>
                <a:spcPts val="320"/>
              </a:spcBef>
              <a:spcAft>
                <a:spcPts val="0"/>
              </a:spcAft>
              <a:buClr>
                <a:srgbClr val="C00000"/>
              </a:buClr>
              <a:buSzPts val="1600"/>
              <a:buFont typeface="Noto Sans Symbols"/>
              <a:buChar char="▪"/>
            </a:pPr>
            <a:r>
              <a:rPr b="0" i="1" lang="en-US" sz="1600" u="none" cap="none" strike="noStrike">
                <a:solidFill>
                  <a:srgbClr val="00B0F0"/>
                </a:solidFill>
                <a:latin typeface="Arial"/>
                <a:ea typeface="Arial"/>
                <a:cs typeface="Arial"/>
                <a:sym typeface="Arial"/>
              </a:rPr>
              <a:t>SegNet</a:t>
            </a: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indent="-285750" lvl="2" marL="1200150" marR="0" rtl="0" algn="l">
              <a:spcBef>
                <a:spcPts val="320"/>
              </a:spcBef>
              <a:spcAft>
                <a:spcPts val="0"/>
              </a:spcAft>
              <a:buClr>
                <a:srgbClr val="C00000"/>
              </a:buClr>
              <a:buSzPts val="1600"/>
              <a:buFont typeface="Noto Sans Symbols"/>
              <a:buChar char="▪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Low resolution features to input resolution for pixel-wise classification.</a:t>
            </a:r>
            <a:endParaRPr/>
          </a:p>
          <a:p>
            <a:pPr indent="-285750" lvl="2" marL="1200150" marR="0" rtl="0" algn="l">
              <a:spcBef>
                <a:spcPts val="320"/>
              </a:spcBef>
              <a:spcAft>
                <a:spcPts val="0"/>
              </a:spcAft>
              <a:buClr>
                <a:srgbClr val="C00000"/>
              </a:buClr>
              <a:buSzPts val="1600"/>
              <a:buFont typeface="Noto Sans Symbols"/>
              <a:buChar char="▪"/>
            </a:pPr>
            <a:r>
              <a:rPr b="1" i="1" lang="en-US" sz="16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Efficient Architecture</a:t>
            </a: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for pixel-wise Semantic Segmentation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8"/>
          <p:cNvSpPr txBox="1"/>
          <p:nvPr>
            <p:ph type="title"/>
          </p:nvPr>
        </p:nvSpPr>
        <p:spPr>
          <a:xfrm>
            <a:off x="241176" y="172143"/>
            <a:ext cx="8579296" cy="41805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Arial"/>
              <a:buNone/>
            </a:pPr>
            <a:r>
              <a:rPr lang="en-US" sz="2400"/>
              <a:t>Architecture</a:t>
            </a:r>
            <a:endParaRPr/>
          </a:p>
        </p:txBody>
      </p:sp>
      <p:sp>
        <p:nvSpPr>
          <p:cNvPr id="87" name="Google Shape;87;p8"/>
          <p:cNvSpPr txBox="1"/>
          <p:nvPr>
            <p:ph idx="12" type="sldNum"/>
          </p:nvPr>
        </p:nvSpPr>
        <p:spPr>
          <a:xfrm>
            <a:off x="149970" y="6494041"/>
            <a:ext cx="965646" cy="3639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8" name="Google Shape;88;p8"/>
          <p:cNvSpPr txBox="1"/>
          <p:nvPr/>
        </p:nvSpPr>
        <p:spPr>
          <a:xfrm>
            <a:off x="251520" y="908720"/>
            <a:ext cx="8568952" cy="54726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Noto Sans Symbols"/>
              <a:buChar char="▪"/>
            </a:pP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SegNet Overall Architecture</a:t>
            </a:r>
            <a:endParaRPr b="1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1" marL="742950" marR="0" rtl="0" algn="l">
              <a:spcBef>
                <a:spcPts val="320"/>
              </a:spcBef>
              <a:spcAft>
                <a:spcPts val="0"/>
              </a:spcAft>
              <a:buClr>
                <a:srgbClr val="C00000"/>
              </a:buClr>
              <a:buSzPts val="1600"/>
              <a:buFont typeface="Noto Sans Symbols"/>
              <a:buChar char="▪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Encoder + Decoder + Final pixel-wise classification</a:t>
            </a:r>
            <a:endParaRPr/>
          </a:p>
        </p:txBody>
      </p:sp>
      <p:pic>
        <p:nvPicPr>
          <p:cNvPr id="89" name="Google Shape;89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41176" y="1935197"/>
            <a:ext cx="9144000" cy="32138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9"/>
          <p:cNvSpPr txBox="1"/>
          <p:nvPr>
            <p:ph type="title"/>
          </p:nvPr>
        </p:nvSpPr>
        <p:spPr>
          <a:xfrm>
            <a:off x="241176" y="172143"/>
            <a:ext cx="8579296" cy="41805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Arial"/>
              <a:buNone/>
            </a:pPr>
            <a:r>
              <a:rPr lang="en-US" sz="2400"/>
              <a:t>Architecture</a:t>
            </a:r>
            <a:endParaRPr/>
          </a:p>
        </p:txBody>
      </p:sp>
      <p:sp>
        <p:nvSpPr>
          <p:cNvPr id="95" name="Google Shape;95;p9"/>
          <p:cNvSpPr txBox="1"/>
          <p:nvPr>
            <p:ph idx="12" type="sldNum"/>
          </p:nvPr>
        </p:nvSpPr>
        <p:spPr>
          <a:xfrm>
            <a:off x="149970" y="6494041"/>
            <a:ext cx="965646" cy="3639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6" name="Google Shape;96;p9"/>
          <p:cNvSpPr txBox="1"/>
          <p:nvPr/>
        </p:nvSpPr>
        <p:spPr>
          <a:xfrm>
            <a:off x="251520" y="908720"/>
            <a:ext cx="8568952" cy="54726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Noto Sans Symbols"/>
              <a:buChar char="▪"/>
            </a:pP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SegNet Encoder</a:t>
            </a:r>
            <a:endParaRPr b="1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1" marL="742950" marR="0" rtl="0" algn="l">
              <a:spcBef>
                <a:spcPts val="320"/>
              </a:spcBef>
              <a:spcAft>
                <a:spcPts val="0"/>
              </a:spcAft>
              <a:buClr>
                <a:srgbClr val="C00000"/>
              </a:buClr>
              <a:buSzPts val="1600"/>
              <a:buFont typeface="Noto Sans Symbols"/>
              <a:buChar char="▪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13 Convolutional Layers which correspond to the first 13 convolutional layers in the VGG16.</a:t>
            </a:r>
            <a:endParaRPr/>
          </a:p>
          <a:p>
            <a:pPr indent="-285750" lvl="1" marL="742950" marR="0" rtl="0" algn="l">
              <a:spcBef>
                <a:spcPts val="320"/>
              </a:spcBef>
              <a:spcAft>
                <a:spcPts val="0"/>
              </a:spcAft>
              <a:buClr>
                <a:srgbClr val="C00000"/>
              </a:buClr>
              <a:buSzPts val="1600"/>
              <a:buFont typeface="Noto Sans Symbols"/>
              <a:buChar char="▪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Discarding FCL : #Parameter ↓(134M ⇒ </a:t>
            </a:r>
            <a:r>
              <a:rPr b="1" i="1" lang="en-US" sz="16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14.7M</a:t>
            </a: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/>
          </a:p>
          <a:p>
            <a:pPr indent="-285750" lvl="1" marL="742950" marR="0" rtl="0" algn="l">
              <a:spcBef>
                <a:spcPts val="320"/>
              </a:spcBef>
              <a:spcAft>
                <a:spcPts val="0"/>
              </a:spcAft>
              <a:buClr>
                <a:srgbClr val="C00000"/>
              </a:buClr>
              <a:buSzPts val="1600"/>
              <a:buFont typeface="Noto Sans Symbols"/>
              <a:buChar char="▪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Each encoder layer has a corresponding decoder layer</a:t>
            </a:r>
            <a:endParaRPr/>
          </a:p>
          <a:p>
            <a:pPr indent="-285750" lvl="2" marL="1200150" marR="0" rtl="0" algn="l">
              <a:spcBef>
                <a:spcPts val="320"/>
              </a:spcBef>
              <a:spcAft>
                <a:spcPts val="0"/>
              </a:spcAft>
              <a:buClr>
                <a:srgbClr val="C00000"/>
              </a:buClr>
              <a:buSzPts val="1600"/>
              <a:buFont typeface="Noto Sans Symbols"/>
              <a:buChar char="▪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Decoder network has 13 layers.</a:t>
            </a:r>
            <a:endParaRPr/>
          </a:p>
          <a:p>
            <a:pPr indent="-285750" lvl="1" marL="742950" marR="0" rtl="0" algn="l">
              <a:spcBef>
                <a:spcPts val="320"/>
              </a:spcBef>
              <a:spcAft>
                <a:spcPts val="0"/>
              </a:spcAft>
              <a:buClr>
                <a:srgbClr val="C00000"/>
              </a:buClr>
              <a:buSzPts val="1600"/>
              <a:buFont typeface="Noto Sans Symbols"/>
              <a:buChar char="▪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Conv → Batch Norm → ReLU → Max Pooling</a:t>
            </a:r>
            <a:endParaRPr/>
          </a:p>
          <a:p>
            <a:pPr indent="-285750" lvl="2" marL="1200150" marR="0" rtl="0" algn="l">
              <a:spcBef>
                <a:spcPts val="320"/>
              </a:spcBef>
              <a:spcAft>
                <a:spcPts val="0"/>
              </a:spcAft>
              <a:buClr>
                <a:srgbClr val="C00000"/>
              </a:buClr>
              <a:buSzPts val="1600"/>
              <a:buFont typeface="Noto Sans Symbols"/>
              <a:buChar char="▪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Max Pooling : Achieve translation invariance over small spatial shifts in the input image.</a:t>
            </a:r>
            <a:endParaRPr/>
          </a:p>
          <a:p>
            <a:pPr indent="-285750" lvl="2" marL="1200150" marR="0" rtl="0" algn="l">
              <a:spcBef>
                <a:spcPts val="320"/>
              </a:spcBef>
              <a:spcAft>
                <a:spcPts val="0"/>
              </a:spcAft>
              <a:buClr>
                <a:srgbClr val="C00000"/>
              </a:buClr>
              <a:buSzPts val="1600"/>
              <a:buFont typeface="Noto Sans Symbols"/>
              <a:buChar char="▪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Max Pooling ⇒ </a:t>
            </a:r>
            <a:r>
              <a:rPr b="0" i="1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Boundary Detail</a:t>
            </a: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↓ ⇒ Not beneficial for segmentation where boundary delineation is vital ⇒ </a:t>
            </a:r>
            <a:r>
              <a:rPr b="0" i="1" lang="en-US" sz="16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Capture and Store Boundary Information</a:t>
            </a:r>
            <a:endParaRPr/>
          </a:p>
          <a:p>
            <a:pPr indent="-285750" lvl="3" marL="1657350" marR="0" rtl="0" algn="l">
              <a:spcBef>
                <a:spcPts val="320"/>
              </a:spcBef>
              <a:spcAft>
                <a:spcPts val="0"/>
              </a:spcAft>
              <a:buClr>
                <a:srgbClr val="C00000"/>
              </a:buClr>
              <a:buSzPts val="1600"/>
              <a:buFont typeface="Noto Sans Symbols"/>
              <a:buChar char="▪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Storing only the </a:t>
            </a:r>
            <a:r>
              <a:rPr b="0" i="1" lang="en-US" sz="16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Max Pooling indices</a:t>
            </a: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  <a:p>
            <a:pPr indent="-184150" lvl="2" marL="1200150" marR="0" rtl="0" algn="l">
              <a:spcBef>
                <a:spcPts val="320"/>
              </a:spcBef>
              <a:spcAft>
                <a:spcPts val="0"/>
              </a:spcAft>
              <a:buClr>
                <a:srgbClr val="C00000"/>
              </a:buClr>
              <a:buSzPts val="1600"/>
              <a:buFont typeface="Noto Sans Symbols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7" name="Google Shape;97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5576" y="3835548"/>
            <a:ext cx="7283152" cy="26606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hg-inha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2016-03-23T01:24:05Z</dcterms:created>
  <dc:creator>park</dc:creator>
</cp:coreProperties>
</file>